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918400" cx="438912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  <p:embeddedFont>
      <p:font typeface="Courier Prim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747775"/>
          </p15:clr>
        </p15:guide>
        <p15:guide id="2" pos="138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urierPrime-regular.fntdata"/><Relationship Id="rId10" Type="http://schemas.openxmlformats.org/officeDocument/2006/relationships/font" Target="fonts/HelveticaNeue-boldItalic.fntdata"/><Relationship Id="rId13" Type="http://schemas.openxmlformats.org/officeDocument/2006/relationships/font" Target="fonts/CourierPrime-italic.fntdata"/><Relationship Id="rId12" Type="http://schemas.openxmlformats.org/officeDocument/2006/relationships/font" Target="fonts/CourierPrim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HelveticaNeue-italic.fntdata"/><Relationship Id="rId14" Type="http://schemas.openxmlformats.org/officeDocument/2006/relationships/font" Target="fonts/CourierPrim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6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26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96200" y="4765280"/>
            <a:ext cx="40898700" cy="131367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96160" y="18138400"/>
            <a:ext cx="40898700" cy="50727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496160" y="7079200"/>
            <a:ext cx="40898700" cy="125664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496160" y="20174240"/>
            <a:ext cx="40898700" cy="83253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 algn="ctr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 algn="ctr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 algn="ctr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96160" y="13765440"/>
            <a:ext cx="40898700" cy="53877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96160" y="7375840"/>
            <a:ext cx="40898700" cy="218652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96160" y="7375840"/>
            <a:ext cx="19199700" cy="218652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3195520" y="7375840"/>
            <a:ext cx="19199700" cy="218652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96160" y="3555840"/>
            <a:ext cx="13478400" cy="48363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28650" lvl="0" marL="4572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353200" y="2880960"/>
            <a:ext cx="30565500" cy="261813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9475" lIns="479475" spcFirstLastPara="1" rIns="479475" wrap="square" tIns="479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-825500" lvl="0" marL="4572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96160" y="7375840"/>
            <a:ext cx="40898700" cy="21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Char char="●"/>
              <a:defRPr sz="9400">
                <a:solidFill>
                  <a:schemeClr val="dk2"/>
                </a:solidFill>
              </a:defRPr>
            </a:lvl1pPr>
            <a:lvl2pPr indent="-692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2pPr>
            <a:lvl3pPr indent="-692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3pPr>
            <a:lvl4pPr indent="-692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4pPr>
            <a:lvl5pPr indent="-692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5pPr>
            <a:lvl6pPr indent="-692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6pPr>
            <a:lvl7pPr indent="-692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7pPr>
            <a:lvl8pPr indent="-692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8pPr>
            <a:lvl9pPr indent="-692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1.png"/><Relationship Id="rId13" Type="http://schemas.openxmlformats.org/officeDocument/2006/relationships/image" Target="../media/image7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43891200" cy="37287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384950" y="63700"/>
            <a:ext cx="41121300" cy="3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All-purpose Haters: Characterizing Hate Communities on Reddit</a:t>
            </a:r>
            <a:endParaRPr sz="10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Daniel Hickey, Rafael Arellano, Daniel Faltesek</a:t>
            </a:r>
            <a:endParaRPr sz="7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rPr>
              <a:t>hickeyda@oregonstate.edu</a:t>
            </a:r>
            <a:endParaRPr sz="6000">
              <a:solidFill>
                <a:schemeClr val="lt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rot="10800000">
            <a:off x="0" y="63700"/>
            <a:ext cx="0" cy="32943600"/>
          </a:xfrm>
          <a:prstGeom prst="straightConnector1">
            <a:avLst/>
          </a:prstGeom>
          <a:noFill/>
          <a:ln cap="flat" cmpd="sng" w="228600">
            <a:solidFill>
              <a:srgbClr val="8E7CC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 rot="10800000">
            <a:off x="43891200" y="6100"/>
            <a:ext cx="0" cy="33058800"/>
          </a:xfrm>
          <a:prstGeom prst="straightConnector1">
            <a:avLst/>
          </a:prstGeom>
          <a:noFill/>
          <a:ln cap="flat" cmpd="sng" w="228600">
            <a:solidFill>
              <a:srgbClr val="8E7CC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 flipH="1" rot="10800000">
            <a:off x="0" y="32918400"/>
            <a:ext cx="43891200" cy="28800"/>
          </a:xfrm>
          <a:prstGeom prst="straightConnector1">
            <a:avLst/>
          </a:prstGeom>
          <a:noFill/>
          <a:ln cap="flat" cmpd="sng" w="228600">
            <a:solidFill>
              <a:srgbClr val="8E7CC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15414213" y="4039425"/>
            <a:ext cx="161337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have hate subreddits </a:t>
            </a:r>
            <a:r>
              <a:rPr b="1" i="1" lang="en" sz="56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changed </a:t>
            </a:r>
            <a:r>
              <a:rPr b="1" lang="en" sz="56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time?</a:t>
            </a:r>
            <a:endParaRPr b="1" sz="5600">
              <a:solidFill>
                <a:srgbClr val="8E7C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31775" y="4039425"/>
            <a:ext cx="13944600" cy="10990200"/>
          </a:xfrm>
          <a:prstGeom prst="rect">
            <a:avLst/>
          </a:prstGeom>
          <a:noFill/>
          <a:ln cap="flat" cmpd="sng" w="1143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548625" spcFirstLastPara="1" rIns="91425" wrap="square" tIns="91425">
            <a:spAutoFit/>
          </a:bodyPr>
          <a:lstStyle/>
          <a:p>
            <a:pPr indent="-228600" lvl="0" marL="457200" marR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Abstract:</a:t>
            </a:r>
            <a:endParaRPr b="1" sz="5400">
              <a:solidFill>
                <a:srgbClr val="8E7C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71500" lvl="0" marL="457200" marR="228600" rtl="0" algn="l"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Char char="●"/>
            </a:pPr>
            <a:r>
              <a:rPr lang="en" sz="5400">
                <a:latin typeface="Helvetica Neue"/>
                <a:ea typeface="Helvetica Neue"/>
                <a:cs typeface="Helvetica Neue"/>
                <a:sym typeface="Helvetica Neue"/>
              </a:rPr>
              <a:t>While previous studies of hate subreddits have brought valuable insights, they focus on a narrow set of subreddits or ideologies</a:t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71500" lvl="0" marL="457200" marR="228600" rtl="0" algn="l"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Char char="●"/>
            </a:pPr>
            <a:r>
              <a:rPr lang="en" sz="5400">
                <a:latin typeface="Helvetica Neue"/>
                <a:ea typeface="Helvetica Neue"/>
                <a:cs typeface="Helvetica Neue"/>
                <a:sym typeface="Helvetica Neue"/>
              </a:rPr>
              <a:t>A more representative set of subreddits can help us understand whether previous results replicate</a:t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71500" lvl="0" marL="457200" rtl="0" algn="l"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Char char="●"/>
            </a:pPr>
            <a:r>
              <a:rPr lang="en" sz="5400">
                <a:latin typeface="Helvetica Neue"/>
                <a:ea typeface="Helvetica Neue"/>
                <a:cs typeface="Helvetica Neue"/>
                <a:sym typeface="Helvetica Neue"/>
              </a:rPr>
              <a:t>General trends in hate communities help contextualize results</a:t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71500" lvl="0" marL="457200" rtl="0" algn="l">
              <a:spcBef>
                <a:spcPts val="0"/>
              </a:spcBef>
              <a:spcAft>
                <a:spcPts val="0"/>
              </a:spcAft>
              <a:buSzPts val="5400"/>
              <a:buFont typeface="Helvetica Neue"/>
              <a:buChar char="●"/>
            </a:pPr>
            <a:r>
              <a:rPr lang="en" sz="5400">
                <a:latin typeface="Helvetica Neue"/>
                <a:ea typeface="Helvetica Neue"/>
                <a:cs typeface="Helvetica Neue"/>
                <a:sym typeface="Helvetica Neue"/>
              </a:rPr>
              <a:t>More diverse typologies of hate help us understand the influence of cross-community interaction</a:t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38" y="15340350"/>
            <a:ext cx="13858875" cy="9201150"/>
          </a:xfrm>
          <a:prstGeom prst="rect">
            <a:avLst/>
          </a:prstGeom>
          <a:noFill/>
          <a:ln cap="flat" cmpd="sng" w="1143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3"/>
          <p:cNvSpPr txBox="1"/>
          <p:nvPr/>
        </p:nvSpPr>
        <p:spPr>
          <a:xfrm>
            <a:off x="355575" y="24852225"/>
            <a:ext cx="14097000" cy="6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UMAP plot representing clusters of hate subreddits</a:t>
            </a:r>
            <a:endParaRPr b="1" sz="4800">
              <a:solidFill>
                <a:srgbClr val="8E7C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Char char="●"/>
            </a:pPr>
            <a:r>
              <a:rPr lang="en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Method: collect potential hate subreddits from a variety of sources (prior research, r/AgainstHateSubreddits)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Char char="●"/>
            </a:pPr>
            <a:r>
              <a:rPr lang="en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Query GPT-4 to detect hate of nine types from a sample of posts in each subreddit.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Char char="●"/>
            </a:pPr>
            <a:r>
              <a:rPr lang="en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</a:t>
            </a:r>
            <a:r>
              <a:rPr i="1" lang="en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lang="en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-means, three clear clusters emerge – one highly misogynistic, one highly racist, one highly homophobic/transphobic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4225" y="24852236"/>
            <a:ext cx="7943927" cy="591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22029" l="38178" r="6810" t="8409"/>
          <a:stretch/>
        </p:blipFill>
        <p:spPr>
          <a:xfrm>
            <a:off x="34910587" y="21016547"/>
            <a:ext cx="7943926" cy="7533554"/>
          </a:xfrm>
          <a:prstGeom prst="rect">
            <a:avLst/>
          </a:prstGeom>
          <a:noFill/>
          <a:ln cap="flat" cmpd="sng" w="1143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26737" y="12506850"/>
            <a:ext cx="7117373" cy="5601800"/>
          </a:xfrm>
          <a:prstGeom prst="rect">
            <a:avLst/>
          </a:prstGeom>
          <a:noFill/>
          <a:ln cap="flat" cmpd="sng" w="1143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" name="Google Shape;66;p13"/>
          <p:cNvSpPr txBox="1"/>
          <p:nvPr/>
        </p:nvSpPr>
        <p:spPr>
          <a:xfrm>
            <a:off x="33873900" y="28550100"/>
            <a:ext cx="10017300" cy="4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of subreddits</a:t>
            </a:r>
            <a:endParaRPr b="1" sz="4400">
              <a:solidFill>
                <a:srgbClr val="8E7C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Char char="●"/>
            </a:pPr>
            <a:r>
              <a:rPr lang="en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Node size = odds ratio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Char char="●"/>
            </a:pPr>
            <a:r>
              <a:rPr lang="en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Subreddits with greater user overlap are closer to each other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Char char="●"/>
            </a:pPr>
            <a:r>
              <a:rPr lang="en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Cross-subreddit contact is most effective for ban-evasion subreddits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4426638" y="18431150"/>
            <a:ext cx="8911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Result: cross-subreddit contact leads to subsequent engagement in hate subreddits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2181412" y="3728700"/>
            <a:ext cx="110763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Cross-subreddit contact: who is more likely to participate in r/Incels: A or B?</a:t>
            </a:r>
            <a:endParaRPr b="1" sz="4400">
              <a:solidFill>
                <a:srgbClr val="8E7C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active in r/Incels 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86575" y="16854950"/>
            <a:ext cx="15282898" cy="713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39625" y="5040338"/>
            <a:ext cx="15282898" cy="1056668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16991963" y="15672538"/>
            <a:ext cx="134721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Hate speech levels of hate subreddits over time.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6991963" y="23988975"/>
            <a:ext cx="134721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Temporal trends in hate subreddit size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5414228" y="30766275"/>
            <a:ext cx="83979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Subreddits become more </a:t>
            </a:r>
            <a:r>
              <a:rPr b="1" i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</a:t>
            </a:r>
            <a:r>
              <a:rPr b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their hate throughout their lifespan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319800" y="25290501"/>
            <a:ext cx="9121449" cy="529113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24417078" y="30766275"/>
            <a:ext cx="83979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400">
                <a:solidFill>
                  <a:srgbClr val="8E7C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Measuring generalism: </a:t>
            </a:r>
            <a:r>
              <a:rPr lang="en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entropy of a subreddit’s relative distribution of hate speech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6" name="Google Shape;76;p13"/>
          <p:cNvGrpSpPr/>
          <p:nvPr/>
        </p:nvGrpSpPr>
        <p:grpSpPr>
          <a:xfrm>
            <a:off x="35141528" y="6074646"/>
            <a:ext cx="6706630" cy="5913796"/>
            <a:chOff x="19692590" y="8443150"/>
            <a:chExt cx="8756535" cy="7655400"/>
          </a:xfrm>
        </p:grpSpPr>
        <p:sp>
          <p:nvSpPr>
            <p:cNvPr id="77" name="Google Shape;77;p13"/>
            <p:cNvSpPr/>
            <p:nvPr/>
          </p:nvSpPr>
          <p:spPr>
            <a:xfrm>
              <a:off x="19692590" y="8443150"/>
              <a:ext cx="8737200" cy="7655400"/>
            </a:xfrm>
            <a:prstGeom prst="roundRect">
              <a:avLst>
                <a:gd fmla="val 16667" name="adj"/>
              </a:avLst>
            </a:prstGeom>
            <a:solidFill>
              <a:srgbClr val="D9D2E9">
                <a:alpha val="7636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Clown Emoji - what it means and how to use it" id="78" name="Google Shape;78;p13"/>
            <p:cNvPicPr preferRelativeResize="0"/>
            <p:nvPr/>
          </p:nvPicPr>
          <p:blipFill rotWithShape="1">
            <a:blip r:embed="rId10">
              <a:alphaModFix/>
            </a:blip>
            <a:srcRect b="0" l="17245" r="17552" t="0"/>
            <a:stretch/>
          </p:blipFill>
          <p:spPr>
            <a:xfrm>
              <a:off x="20499203" y="10047900"/>
              <a:ext cx="1828800" cy="1828802"/>
            </a:xfrm>
            <a:prstGeom prst="rect">
              <a:avLst/>
            </a:prstGeom>
            <a:noFill/>
            <a:ln cap="flat" cmpd="sng" w="152400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9" name="Google Shape;79;p13"/>
            <p:cNvSpPr txBox="1"/>
            <p:nvPr/>
          </p:nvSpPr>
          <p:spPr>
            <a:xfrm>
              <a:off x="20026025" y="8760650"/>
              <a:ext cx="54681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 r/WhiteRights:</a:t>
              </a:r>
              <a:endParaRPr b="1" sz="3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Smiling Devil Emoji 😈 | Know Your Meme" id="80" name="Google Shape;80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1663400" y="13522675"/>
              <a:ext cx="1828800" cy="1828800"/>
            </a:xfrm>
            <a:prstGeom prst="rect">
              <a:avLst/>
            </a:prstGeom>
            <a:noFill/>
            <a:ln cap="flat" cmpd="sng" w="152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1" name="Google Shape;81;p13"/>
            <p:cNvSpPr txBox="1"/>
            <p:nvPr/>
          </p:nvSpPr>
          <p:spPr>
            <a:xfrm>
              <a:off x="20574231" y="12961615"/>
              <a:ext cx="11262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dk1"/>
                  </a:solidFill>
                </a:rPr>
                <a:t>A</a:t>
              </a:r>
              <a:endParaRPr b="1" sz="6000">
                <a:solidFill>
                  <a:schemeClr val="dk1"/>
                </a:solidFill>
              </a:endParaRPr>
            </a:p>
          </p:txBody>
        </p:sp>
        <p:cxnSp>
          <p:nvCxnSpPr>
            <p:cNvPr id="82" name="Google Shape;82;p13"/>
            <p:cNvCxnSpPr>
              <a:stCxn id="78" idx="2"/>
              <a:endCxn id="80" idx="0"/>
            </p:cNvCxnSpPr>
            <p:nvPr/>
          </p:nvCxnSpPr>
          <p:spPr>
            <a:xfrm flipH="1" rot="-5400000">
              <a:off x="21172703" y="12117602"/>
              <a:ext cx="1646100" cy="1164300"/>
            </a:xfrm>
            <a:prstGeom prst="bentConnector3">
              <a:avLst>
                <a:gd fmla="val 49996" name="adj1"/>
              </a:avLst>
            </a:prstGeom>
            <a:noFill/>
            <a:ln cap="flat" cmpd="sng" w="152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descr="Disguised Face Emoji 🥸" id="83" name="Google Shape;83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4470600" y="10047900"/>
              <a:ext cx="1828800" cy="1828800"/>
            </a:xfrm>
            <a:prstGeom prst="rect">
              <a:avLst/>
            </a:prstGeom>
            <a:noFill/>
            <a:ln cap="flat" cmpd="sng" w="152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Embarrassed Face Emoji Png Clipart Full Size Clipart Images | Sexiz Pix" id="84" name="Google Shape;84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5494125" y="13522675"/>
              <a:ext cx="1828800" cy="1828800"/>
            </a:xfrm>
            <a:prstGeom prst="rect">
              <a:avLst/>
            </a:prstGeom>
            <a:noFill/>
            <a:ln cap="flat" cmpd="sng" w="152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5" name="Google Shape;85;p13"/>
            <p:cNvSpPr txBox="1"/>
            <p:nvPr/>
          </p:nvSpPr>
          <p:spPr>
            <a:xfrm>
              <a:off x="27322925" y="13240450"/>
              <a:ext cx="11262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dk1"/>
                  </a:solidFill>
                </a:rPr>
                <a:t>B</a:t>
              </a:r>
              <a:endParaRPr b="1" sz="6000">
                <a:solidFill>
                  <a:schemeClr val="dk1"/>
                </a:solidFill>
              </a:endParaRPr>
            </a:p>
          </p:txBody>
        </p:sp>
        <p:cxnSp>
          <p:nvCxnSpPr>
            <p:cNvPr id="86" name="Google Shape;86;p13"/>
            <p:cNvCxnSpPr>
              <a:stCxn id="83" idx="2"/>
              <a:endCxn id="84" idx="0"/>
            </p:cNvCxnSpPr>
            <p:nvPr/>
          </p:nvCxnSpPr>
          <p:spPr>
            <a:xfrm flipH="1" rot="-5400000">
              <a:off x="25073750" y="12187950"/>
              <a:ext cx="1646100" cy="1023600"/>
            </a:xfrm>
            <a:prstGeom prst="bentConnector3">
              <a:avLst>
                <a:gd fmla="val 49996" name="adj1"/>
              </a:avLst>
            </a:prstGeom>
            <a:noFill/>
            <a:ln cap="flat" cmpd="sng" w="1524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7" name="Google Shape;87;p13"/>
          <p:cNvSpPr/>
          <p:nvPr/>
        </p:nvSpPr>
        <p:spPr>
          <a:xfrm>
            <a:off x="34426650" y="5208275"/>
            <a:ext cx="1683300" cy="750600"/>
          </a:xfrm>
          <a:prstGeom prst="rect">
            <a:avLst/>
          </a:prstGeom>
          <a:noFill/>
          <a:ln cap="flat" cmpd="sng" w="1524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